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7" r:id="rId4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24">
          <p15:clr>
            <a:srgbClr val="A4A3A4"/>
          </p15:clr>
        </p15:guide>
        <p15:guide id="2" pos="2381">
          <p15:clr>
            <a:srgbClr val="A4A3A4"/>
          </p15:clr>
        </p15:guide>
        <p15:guide id="3" pos="113">
          <p15:clr>
            <a:srgbClr val="A4A3A4"/>
          </p15:clr>
        </p15:guide>
        <p15:guide id="4" pos="4649">
          <p15:clr>
            <a:srgbClr val="A4A3A4"/>
          </p15:clr>
        </p15:guide>
        <p15:guide id="5" orient="horz" pos="6611">
          <p15:clr>
            <a:srgbClr val="A4A3A4"/>
          </p15:clr>
        </p15:guide>
        <p15:guide id="6" orient="horz" pos="336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" roundtripDataSignature="AMtx7mjOeoyHubqsEEZuAoPOXYwIPRXL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ADA5"/>
    <a:srgbClr val="EE96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04"/>
    <p:restoredTop sz="94680"/>
  </p:normalViewPr>
  <p:slideViewPr>
    <p:cSldViewPr snapToGrid="0">
      <p:cViewPr>
        <p:scale>
          <a:sx n="172" d="100"/>
          <a:sy n="172" d="100"/>
        </p:scale>
        <p:origin x="752" y="144"/>
      </p:cViewPr>
      <p:guideLst>
        <p:guide orient="horz" pos="124"/>
        <p:guide pos="2381"/>
        <p:guide pos="113"/>
        <p:guide pos="4649"/>
        <p:guide orient="horz" pos="6611"/>
        <p:guide orient="horz" pos="3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customschemas.google.com/relationships/presentationmetadata" Target="metadata"/><Relationship Id="rId3" Type="http://schemas.openxmlformats.org/officeDocument/2006/relationships/slide" Target="slides/slide2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 スライド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Calibri"/>
              <a:buNone/>
              <a:defRPr sz="49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/>
            </a:lvl1pPr>
            <a:lvl2pPr lvl="1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sz="1653"/>
            </a:lvl2pPr>
            <a:lvl3pPr lvl="2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sz="1488"/>
            </a:lvl3pPr>
            <a:lvl4pPr lvl="3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4pPr>
            <a:lvl5pPr lvl="4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5pPr>
            <a:lvl6pPr lvl="5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6pPr>
            <a:lvl7pPr lvl="6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7pPr>
            <a:lvl8pPr lvl="7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8pPr>
            <a:lvl9pPr lvl="8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縦書きテキスト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87910" y="2978019"/>
            <a:ext cx="6783857" cy="6520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縦書きタイトルと&#10;縦書きテキスト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1694512" y="4284621"/>
            <a:ext cx="9060817" cy="163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-1612846" y="2701814"/>
            <a:ext cx="9060817" cy="4795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コンテンツ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セクション見出し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Calibri"/>
              <a:buNone/>
              <a:defRPr sz="49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653"/>
              <a:buNone/>
              <a:defRPr sz="1653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488"/>
              <a:buNone/>
              <a:defRPr sz="1488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つのコンテンツ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519728" y="2846200"/>
            <a:ext cx="3212862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3827085" y="2846200"/>
            <a:ext cx="3212862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 b="1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sz="1653" b="1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sz="1488" b="1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520713" y="3905482"/>
            <a:ext cx="3198096" cy="574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3827086" y="2620980"/>
            <a:ext cx="3213847" cy="1284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 b="1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sz="1653" b="1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sz="1488" b="1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3827086" y="3905482"/>
            <a:ext cx="3213847" cy="574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のみ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白紙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付きのコンテンツ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5"/>
              <a:buFont typeface="Calibri"/>
              <a:buNone/>
              <a:defRPr sz="264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213847" y="1539425"/>
            <a:ext cx="3827085" cy="7598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6557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645"/>
              <a:buChar char="•"/>
              <a:defRPr sz="2645"/>
            </a:lvl1pPr>
            <a:lvl2pPr marL="914400" lvl="1" indent="-375602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2315"/>
              <a:buChar char="•"/>
              <a:defRPr sz="2315"/>
            </a:lvl2pPr>
            <a:lvl3pPr marL="1371600" lvl="2" indent="-354583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Char char="•"/>
              <a:defRPr sz="1984"/>
            </a:lvl3pPr>
            <a:lvl4pPr marL="1828800" lvl="3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4pPr>
            <a:lvl5pPr marL="2286000" lvl="4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5pPr>
            <a:lvl6pPr marL="2743200" lvl="5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6pPr>
            <a:lvl7pPr marL="3200400" lvl="6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7pPr>
            <a:lvl8pPr marL="3657600" lvl="7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8pPr>
            <a:lvl9pPr marL="4114800" lvl="8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520712" y="3207544"/>
            <a:ext cx="2438192" cy="594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157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92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付きの図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5"/>
              <a:buFont typeface="Calibri"/>
              <a:buNone/>
              <a:defRPr sz="264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3213847" y="1539425"/>
            <a:ext cx="3827085" cy="7598117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520712" y="3207544"/>
            <a:ext cx="2438192" cy="594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157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92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37"/>
              <a:buFont typeface="Calibri"/>
              <a:buNone/>
              <a:defRPr sz="363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5602" algn="l" rtl="0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315"/>
              <a:buFont typeface="Arial"/>
              <a:buChar char="•"/>
              <a:defRPr sz="2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4583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sz="19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3565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Char char="•"/>
              <a:defRPr sz="165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hyperlink" Target="https://furusatos.com/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87;p1">
            <a:extLst>
              <a:ext uri="{FF2B5EF4-FFF2-40B4-BE49-F238E27FC236}">
                <a16:creationId xmlns:a16="http://schemas.microsoft.com/office/drawing/2014/main" id="{DAA1A3F5-0F81-583C-1C8A-24DA89815431}"/>
              </a:ext>
            </a:extLst>
          </p:cNvPr>
          <p:cNvSpPr/>
          <p:nvPr/>
        </p:nvSpPr>
        <p:spPr>
          <a:xfrm>
            <a:off x="-325" y="8505700"/>
            <a:ext cx="7560000" cy="2182104"/>
          </a:xfrm>
          <a:prstGeom prst="rect">
            <a:avLst/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" name="Google Shape;138;p1" descr="モニター画面に映る文字&#10;&#10;自動的に生成された説明">
            <a:extLst>
              <a:ext uri="{FF2B5EF4-FFF2-40B4-BE49-F238E27FC236}">
                <a16:creationId xmlns:a16="http://schemas.microsoft.com/office/drawing/2014/main" id="{91A15FA6-AD61-0231-6D3B-FF135E256C0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80129" y="6074843"/>
            <a:ext cx="1456947" cy="2249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 l="628" t="37989" r="8864" b="14363"/>
          <a:stretch/>
        </p:blipFill>
        <p:spPr>
          <a:xfrm>
            <a:off x="1225" y="1024277"/>
            <a:ext cx="7558450" cy="357774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-325" y="-1461"/>
            <a:ext cx="7560000" cy="1248700"/>
          </a:xfrm>
          <a:prstGeom prst="rect">
            <a:avLst/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359838" y="10038597"/>
            <a:ext cx="6840000" cy="309231"/>
          </a:xfrm>
          <a:prstGeom prst="rect">
            <a:avLst/>
          </a:prstGeom>
          <a:solidFill>
            <a:srgbClr val="006D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269784" y="5158696"/>
            <a:ext cx="1719141" cy="345130"/>
          </a:xfrm>
          <a:prstGeom prst="homePlate">
            <a:avLst>
              <a:gd name="adj" fmla="val 50000"/>
            </a:avLst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/>
          <p:nvPr/>
        </p:nvSpPr>
        <p:spPr>
          <a:xfrm>
            <a:off x="1935708" y="5159227"/>
            <a:ext cx="1818978" cy="358863"/>
          </a:xfrm>
          <a:prstGeom prst="chevron">
            <a:avLst>
              <a:gd name="adj" fmla="val 50000"/>
            </a:avLst>
          </a:prstGeom>
          <a:solidFill>
            <a:srgbClr val="F4B8B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"/>
          <p:cNvSpPr/>
          <p:nvPr/>
        </p:nvSpPr>
        <p:spPr>
          <a:xfrm>
            <a:off x="3707701" y="5157134"/>
            <a:ext cx="1818978" cy="358863"/>
          </a:xfrm>
          <a:prstGeom prst="chevron">
            <a:avLst>
              <a:gd name="adj" fmla="val 50000"/>
            </a:avLst>
          </a:prstGeom>
          <a:solidFill>
            <a:srgbClr val="F2AD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"/>
          <p:cNvSpPr/>
          <p:nvPr/>
        </p:nvSpPr>
        <p:spPr>
          <a:xfrm>
            <a:off x="5484001" y="5152173"/>
            <a:ext cx="1818978" cy="358863"/>
          </a:xfrm>
          <a:prstGeom prst="chevron">
            <a:avLst>
              <a:gd name="adj" fmla="val 50000"/>
            </a:avLst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"/>
          <p:cNvSpPr/>
          <p:nvPr/>
        </p:nvSpPr>
        <p:spPr>
          <a:xfrm>
            <a:off x="350600" y="6106133"/>
            <a:ext cx="1432490" cy="2137381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"/>
          <p:cNvSpPr txBox="1"/>
          <p:nvPr/>
        </p:nvSpPr>
        <p:spPr>
          <a:xfrm>
            <a:off x="1780896" y="4703636"/>
            <a:ext cx="3978561" cy="359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ja-JP" sz="2400" b="1" i="0" u="none" strike="noStrike" cap="none" spc="-1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簡単３ステップで寄附完了♪</a:t>
            </a:r>
            <a:endParaRPr sz="2400" b="1" spc="-150" dirty="0"/>
          </a:p>
        </p:txBody>
      </p:sp>
      <p:sp>
        <p:nvSpPr>
          <p:cNvPr id="103" name="Google Shape;103;p1"/>
          <p:cNvSpPr txBox="1"/>
          <p:nvPr/>
        </p:nvSpPr>
        <p:spPr>
          <a:xfrm>
            <a:off x="276596" y="5208852"/>
            <a:ext cx="1331279" cy="272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13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寄附の進め方</a:t>
            </a:r>
            <a:endParaRPr sz="13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57054" y="5192413"/>
            <a:ext cx="1584083" cy="304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S Gothic"/>
              <a:buNone/>
            </a:pPr>
            <a:r>
              <a:rPr lang="ja-JP" sz="13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お礼の品選択</a:t>
            </a:r>
            <a:endParaRPr dirty="0"/>
          </a:p>
        </p:txBody>
      </p:sp>
      <p:sp>
        <p:nvSpPr>
          <p:cNvPr id="105" name="Google Shape;105;p1"/>
          <p:cNvSpPr txBox="1"/>
          <p:nvPr/>
        </p:nvSpPr>
        <p:spPr>
          <a:xfrm>
            <a:off x="4012785" y="5197885"/>
            <a:ext cx="1482646" cy="293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1300" b="1" i="0" u="none" strike="noStrike" cap="none" spc="-110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寄附者情報入力</a:t>
            </a:r>
            <a:endParaRPr spc="-110" dirty="0"/>
          </a:p>
        </p:txBody>
      </p:sp>
      <p:sp>
        <p:nvSpPr>
          <p:cNvPr id="106" name="Google Shape;106;p1"/>
          <p:cNvSpPr txBox="1"/>
          <p:nvPr/>
        </p:nvSpPr>
        <p:spPr>
          <a:xfrm>
            <a:off x="323777" y="5556693"/>
            <a:ext cx="1701412" cy="458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スマートフォンなどの</a:t>
            </a:r>
            <a:endParaRPr sz="90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 spc="-5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カメラで二次元バーコードを</a:t>
            </a:r>
            <a:endParaRPr sz="900" i="0" u="none" strike="noStrike" cap="none" spc="-50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読み込んでください。</a:t>
            </a:r>
            <a:endParaRPr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5712411" y="5201235"/>
            <a:ext cx="1571344" cy="287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13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店舗受取確認</a:t>
            </a:r>
            <a:endParaRPr dirty="0"/>
          </a:p>
        </p:txBody>
      </p:sp>
      <p:sp>
        <p:nvSpPr>
          <p:cNvPr id="108" name="Google Shape;108;p1"/>
          <p:cNvSpPr txBox="1"/>
          <p:nvPr/>
        </p:nvSpPr>
        <p:spPr>
          <a:xfrm>
            <a:off x="2093030" y="5551983"/>
            <a:ext cx="1584413" cy="333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 spc="-8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特設ページにて寄附項目を</a:t>
            </a:r>
            <a:endParaRPr sz="900" i="0" u="none" strike="noStrike" cap="none" spc="-80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選択してください。</a:t>
            </a:r>
            <a:endParaRPr dirty="0"/>
          </a:p>
        </p:txBody>
      </p:sp>
      <p:sp>
        <p:nvSpPr>
          <p:cNvPr id="109" name="Google Shape;109;p1"/>
          <p:cNvSpPr txBox="1"/>
          <p:nvPr/>
        </p:nvSpPr>
        <p:spPr>
          <a:xfrm>
            <a:off x="3860277" y="5551248"/>
            <a:ext cx="1606913" cy="477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 spc="-8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「寄附へ進む」のボタンを</a:t>
            </a:r>
            <a:endParaRPr lang="ja-JP" altLang="en-US" sz="900" i="0" u="none" strike="noStrike" cap="none" spc="-8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押したら、寄附者情報を</a:t>
            </a:r>
            <a:endParaRPr sz="90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ご入力ください。</a:t>
            </a:r>
            <a:endParaRPr dirty="0"/>
          </a:p>
        </p:txBody>
      </p:sp>
      <p:sp>
        <p:nvSpPr>
          <p:cNvPr id="111" name="Google Shape;111;p1"/>
          <p:cNvSpPr txBox="1"/>
          <p:nvPr/>
        </p:nvSpPr>
        <p:spPr>
          <a:xfrm>
            <a:off x="359837" y="9275259"/>
            <a:ext cx="6840000" cy="23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8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※○○（自治体名）に住所のある方はお申し込みできません　※必ずご自身の控除額を確認した上でお申し込みください</a:t>
            </a:r>
            <a:endParaRPr dirty="0"/>
          </a:p>
        </p:txBody>
      </p:sp>
      <p:sp>
        <p:nvSpPr>
          <p:cNvPr id="114" name="Google Shape;114;p1"/>
          <p:cNvSpPr txBox="1"/>
          <p:nvPr/>
        </p:nvSpPr>
        <p:spPr>
          <a:xfrm>
            <a:off x="332897" y="10038596"/>
            <a:ext cx="6874560" cy="309231"/>
          </a:xfrm>
          <a:prstGeom prst="rect">
            <a:avLst/>
          </a:prstGeom>
          <a:solidFill>
            <a:srgbClr val="DB40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50"/>
              <a:buFont typeface="MS Gothic"/>
              <a:buNone/>
            </a:pPr>
            <a:r>
              <a:rPr lang="ja-JP" sz="95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システムについてのお問い合わせ </a:t>
            </a:r>
            <a:r>
              <a:rPr lang="ja-JP" sz="95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▶ 店舗型ふるさと納税 お客様サポート MAIL：help@furusatos.com TEL：050-5444-4054</a:t>
            </a:r>
            <a:endParaRPr sz="950" b="0" i="0" u="none" strike="noStrike" cap="none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2191384" y="5231641"/>
            <a:ext cx="226510" cy="22651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"/>
          <p:cNvSpPr txBox="1"/>
          <p:nvPr/>
        </p:nvSpPr>
        <p:spPr>
          <a:xfrm>
            <a:off x="2181528" y="5208868"/>
            <a:ext cx="238877" cy="272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ADA5"/>
              </a:buClr>
              <a:buSzPct val="100000"/>
              <a:buFont typeface="Arial"/>
              <a:buNone/>
            </a:pPr>
            <a:r>
              <a:rPr lang="ja-JP" sz="1300" b="0" i="0" u="none" strike="noStrike" cap="none">
                <a:solidFill>
                  <a:srgbClr val="F2ADA5"/>
                </a:solidFill>
                <a:latin typeface="Arial"/>
                <a:ea typeface="Arial"/>
                <a:cs typeface="Arial"/>
                <a:sym typeface="Arial"/>
              </a:rPr>
              <a:t>１</a:t>
            </a:r>
            <a:endParaRPr dirty="0"/>
          </a:p>
        </p:txBody>
      </p:sp>
      <p:sp>
        <p:nvSpPr>
          <p:cNvPr id="118" name="Google Shape;118;p1"/>
          <p:cNvSpPr/>
          <p:nvPr/>
        </p:nvSpPr>
        <p:spPr>
          <a:xfrm>
            <a:off x="3939235" y="5226950"/>
            <a:ext cx="226510" cy="22651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"/>
          <p:cNvSpPr/>
          <p:nvPr/>
        </p:nvSpPr>
        <p:spPr>
          <a:xfrm>
            <a:off x="5730133" y="5216650"/>
            <a:ext cx="226510" cy="22651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"/>
          <p:cNvSpPr txBox="1"/>
          <p:nvPr/>
        </p:nvSpPr>
        <p:spPr>
          <a:xfrm>
            <a:off x="5724264" y="5195930"/>
            <a:ext cx="238877" cy="272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ADA5"/>
              </a:buClr>
              <a:buSzPct val="100000"/>
              <a:buFont typeface="Arial"/>
              <a:buNone/>
            </a:pPr>
            <a:r>
              <a:rPr lang="ja-JP" sz="1300" b="0" i="0" u="none" strike="noStrike" cap="none">
                <a:solidFill>
                  <a:srgbClr val="EE968F"/>
                </a:solidFill>
                <a:latin typeface="Arial"/>
                <a:ea typeface="Arial"/>
                <a:cs typeface="Arial"/>
                <a:sym typeface="Arial"/>
              </a:rPr>
              <a:t>３</a:t>
            </a:r>
            <a:endParaRPr dirty="0">
              <a:solidFill>
                <a:srgbClr val="EE968F"/>
              </a:solidFill>
            </a:endParaRPr>
          </a:p>
        </p:txBody>
      </p:sp>
      <p:sp>
        <p:nvSpPr>
          <p:cNvPr id="121" name="Google Shape;121;p1"/>
          <p:cNvSpPr txBox="1"/>
          <p:nvPr/>
        </p:nvSpPr>
        <p:spPr>
          <a:xfrm>
            <a:off x="3932006" y="5202208"/>
            <a:ext cx="238877" cy="272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ADA5"/>
              </a:buClr>
              <a:buSzPct val="100000"/>
              <a:buFont typeface="Arial"/>
              <a:buNone/>
            </a:pPr>
            <a:r>
              <a:rPr lang="ja-JP" sz="1300" b="0" i="0" u="none" strike="noStrike" cap="none">
                <a:solidFill>
                  <a:srgbClr val="F3ADA5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dirty="0">
              <a:solidFill>
                <a:srgbClr val="F3ADA5"/>
              </a:solidFill>
            </a:endParaRPr>
          </a:p>
        </p:txBody>
      </p:sp>
      <p:sp>
        <p:nvSpPr>
          <p:cNvPr id="122" name="Google Shape;122;p1"/>
          <p:cNvSpPr txBox="1"/>
          <p:nvPr/>
        </p:nvSpPr>
        <p:spPr>
          <a:xfrm>
            <a:off x="6327312" y="8322285"/>
            <a:ext cx="977545" cy="19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S Gothic"/>
              <a:buNone/>
            </a:pPr>
            <a:r>
              <a:rPr lang="ja-JP" sz="6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※画面はイメージです</a:t>
            </a:r>
            <a:endParaRPr dirty="0"/>
          </a:p>
        </p:txBody>
      </p:sp>
      <p:sp>
        <p:nvSpPr>
          <p:cNvPr id="123" name="Google Shape;123;p1"/>
          <p:cNvSpPr txBox="1"/>
          <p:nvPr/>
        </p:nvSpPr>
        <p:spPr>
          <a:xfrm>
            <a:off x="349332" y="7542837"/>
            <a:ext cx="1433848" cy="70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MS Gothic"/>
              <a:buNone/>
            </a:pPr>
            <a:r>
              <a:rPr lang="ja-JP" sz="8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○○（自治体名）</a:t>
            </a:r>
            <a:endParaRPr sz="800" b="0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MS Gothic"/>
              <a:buNone/>
            </a:pPr>
            <a:r>
              <a:rPr lang="ja-JP" altLang="ja-JP" sz="8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○○（</a:t>
            </a:r>
            <a:r>
              <a:rPr lang="ja-JP" sz="8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店舗名</a:t>
            </a:r>
            <a:r>
              <a:rPr lang="ja-JP" altLang="en-US" sz="8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）</a:t>
            </a:r>
            <a:endParaRPr lang="en-US" altLang="ja-JP" sz="800" b="0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MS Gothic"/>
              <a:buNone/>
            </a:pPr>
            <a:r>
              <a:rPr lang="ja-JP" sz="8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ふるさと納税特設ページ</a:t>
            </a:r>
            <a:endParaRPr sz="800" b="0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MS Gothic"/>
              <a:buNone/>
            </a:pPr>
            <a:r>
              <a:rPr lang="ja-JP" sz="600" b="0" i="0" u="sng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https://furusatos.com/</a:t>
            </a:r>
            <a:r>
              <a:rPr lang="ja-JP" sz="6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ダミー</a:t>
            </a:r>
            <a:endParaRPr dirty="0"/>
          </a:p>
        </p:txBody>
      </p:sp>
      <p:sp>
        <p:nvSpPr>
          <p:cNvPr id="125" name="Google Shape;125;p1"/>
          <p:cNvSpPr/>
          <p:nvPr/>
        </p:nvSpPr>
        <p:spPr>
          <a:xfrm>
            <a:off x="366930" y="6122547"/>
            <a:ext cx="1399187" cy="13991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75706" y="6024186"/>
            <a:ext cx="1676403" cy="231953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"/>
          <p:cNvSpPr txBox="1"/>
          <p:nvPr/>
        </p:nvSpPr>
        <p:spPr>
          <a:xfrm>
            <a:off x="5669296" y="5556693"/>
            <a:ext cx="1606913" cy="477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受取時に</a:t>
            </a:r>
            <a:r>
              <a:rPr lang="ja-JP" sz="900" b="1" i="0" u="none" strike="noStrike" cap="none">
                <a:solidFill>
                  <a:srgbClr val="C00000"/>
                </a:solidFill>
                <a:latin typeface="MS Gothic"/>
                <a:ea typeface="MS Gothic"/>
                <a:cs typeface="MS Gothic"/>
                <a:sym typeface="MS Gothic"/>
              </a:rPr>
              <a:t>注文番号</a:t>
            </a: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と</a:t>
            </a:r>
            <a:endParaRPr sz="90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900"/>
              <a:buFont typeface="MS Gothic"/>
              <a:buNone/>
            </a:pPr>
            <a:r>
              <a:rPr lang="ja-JP" sz="900" b="1" i="0" u="none" strike="noStrike" cap="none">
                <a:solidFill>
                  <a:srgbClr val="C00000"/>
                </a:solidFill>
                <a:latin typeface="MS Gothic"/>
                <a:ea typeface="MS Gothic"/>
                <a:cs typeface="MS Gothic"/>
                <a:sym typeface="MS Gothic"/>
              </a:rPr>
              <a:t>確認コード4桁</a:t>
            </a: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を店舗</a:t>
            </a:r>
            <a:endParaRPr sz="90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 spc="-6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スタッフにお伝えください。</a:t>
            </a:r>
            <a:endParaRPr spc="-60" dirty="0"/>
          </a:p>
        </p:txBody>
      </p:sp>
      <p:pic>
        <p:nvPicPr>
          <p:cNvPr id="153" name="Google Shape;153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571197" y="6027546"/>
            <a:ext cx="1676403" cy="231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99327" y="6259872"/>
            <a:ext cx="1133858" cy="1133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差し替え;p1">
            <a:extLst>
              <a:ext uri="{FF2B5EF4-FFF2-40B4-BE49-F238E27FC236}">
                <a16:creationId xmlns:a16="http://schemas.microsoft.com/office/drawing/2014/main" id="{1B940047-B62C-79DD-C76B-69CB796C9A41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l="6768" t="6893" r="1332" b="14977"/>
          <a:stretch/>
        </p:blipFill>
        <p:spPr>
          <a:xfrm rot="21172697">
            <a:off x="4700048" y="1762030"/>
            <a:ext cx="1358030" cy="866458"/>
          </a:xfrm>
          <a:prstGeom prst="rect">
            <a:avLst/>
          </a:prstGeom>
          <a:noFill/>
          <a:ln w="57150" cap="sq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差し替え;p1">
            <a:extLst>
              <a:ext uri="{FF2B5EF4-FFF2-40B4-BE49-F238E27FC236}">
                <a16:creationId xmlns:a16="http://schemas.microsoft.com/office/drawing/2014/main" id="{0C4E8848-221A-28E1-BB36-590F021B537B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 l="23700" t="13647" r="28173" b="6722"/>
          <a:stretch/>
        </p:blipFill>
        <p:spPr>
          <a:xfrm rot="606119">
            <a:off x="5741630" y="2373983"/>
            <a:ext cx="1435305" cy="932608"/>
          </a:xfrm>
          <a:prstGeom prst="rect">
            <a:avLst/>
          </a:prstGeom>
          <a:noFill/>
          <a:ln w="57150" cap="sq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59" name="Google Shape;159;p1"/>
          <p:cNvGrpSpPr/>
          <p:nvPr/>
        </p:nvGrpSpPr>
        <p:grpSpPr>
          <a:xfrm>
            <a:off x="5891838" y="1498540"/>
            <a:ext cx="1579202" cy="1060593"/>
            <a:chOff x="1626652" y="1689782"/>
            <a:chExt cx="1579202" cy="1060593"/>
          </a:xfrm>
        </p:grpSpPr>
        <p:grpSp>
          <p:nvGrpSpPr>
            <p:cNvPr id="160" name="Google Shape;160;p1"/>
            <p:cNvGrpSpPr/>
            <p:nvPr/>
          </p:nvGrpSpPr>
          <p:grpSpPr>
            <a:xfrm>
              <a:off x="1956240" y="1689782"/>
              <a:ext cx="928050" cy="1060593"/>
              <a:chOff x="5542262" y="1489964"/>
              <a:chExt cx="771325" cy="881484"/>
            </a:xfrm>
          </p:grpSpPr>
          <p:sp>
            <p:nvSpPr>
              <p:cNvPr id="161" name="Google Shape;161;p1"/>
              <p:cNvSpPr/>
              <p:nvPr/>
            </p:nvSpPr>
            <p:spPr>
              <a:xfrm>
                <a:off x="5542262" y="1489964"/>
                <a:ext cx="771325" cy="771325"/>
              </a:xfrm>
              <a:prstGeom prst="ellipse">
                <a:avLst/>
              </a:prstGeom>
              <a:solidFill>
                <a:srgbClr val="DB405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"/>
              <p:cNvSpPr/>
              <p:nvPr/>
            </p:nvSpPr>
            <p:spPr>
              <a:xfrm rot="10800000">
                <a:off x="5835848" y="2231961"/>
                <a:ext cx="175846" cy="139487"/>
              </a:xfrm>
              <a:prstGeom prst="triangle">
                <a:avLst>
                  <a:gd name="adj" fmla="val 50000"/>
                </a:avLst>
              </a:prstGeom>
              <a:solidFill>
                <a:srgbClr val="DB405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3" name="Google Shape;163;p1"/>
            <p:cNvSpPr txBox="1"/>
            <p:nvPr/>
          </p:nvSpPr>
          <p:spPr>
            <a:xfrm>
              <a:off x="1626652" y="1741278"/>
              <a:ext cx="1579202" cy="806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b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MS Gothic"/>
                <a:buNone/>
              </a:pPr>
              <a:r>
                <a:rPr lang="ja-JP" sz="1000" b="1" i="0" u="none" strike="noStrike" cap="none">
                  <a:solidFill>
                    <a:schemeClr val="lt1"/>
                  </a:solidFill>
                  <a:latin typeface="MS Gothic"/>
                  <a:ea typeface="MS Gothic"/>
                  <a:cs typeface="MS Gothic"/>
                  <a:sym typeface="MS Gothic"/>
                </a:rPr>
                <a:t>お礼の品は</a:t>
              </a:r>
              <a:endParaRPr sz="1000" b="1" i="0" u="none" strike="noStrike" cap="none" dirty="0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S Gothic"/>
                <a:buNone/>
              </a:pPr>
              <a:r>
                <a:rPr lang="ja-JP" sz="1600" b="1" i="0" u="none" strike="noStrike" cap="none">
                  <a:solidFill>
                    <a:schemeClr val="lt1"/>
                  </a:solidFill>
                  <a:latin typeface="MS Gothic"/>
                  <a:ea typeface="MS Gothic"/>
                  <a:cs typeface="MS Gothic"/>
                  <a:sym typeface="MS Gothic"/>
                </a:rPr>
                <a:t>すぐに</a:t>
              </a:r>
              <a:endParaRPr sz="1600" b="1" i="0" u="none" strike="noStrike" cap="none" dirty="0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MS Gothic"/>
                <a:buNone/>
              </a:pPr>
              <a:r>
                <a:rPr lang="ja-JP" sz="1000" b="1" i="0" u="none" strike="noStrike" cap="none">
                  <a:solidFill>
                    <a:schemeClr val="lt1"/>
                  </a:solidFill>
                  <a:latin typeface="MS Gothic"/>
                  <a:ea typeface="MS Gothic"/>
                  <a:cs typeface="MS Gothic"/>
                  <a:sym typeface="MS Gothic"/>
                </a:rPr>
                <a:t>ご利用</a:t>
              </a:r>
              <a:endParaRPr sz="1000" b="1" i="0" u="none" strike="noStrike" cap="none" dirty="0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MS Gothic"/>
                <a:buNone/>
              </a:pPr>
              <a:r>
                <a:rPr lang="ja-JP" sz="1000" b="1" i="0" u="none" strike="noStrike" cap="none">
                  <a:solidFill>
                    <a:schemeClr val="lt1"/>
                  </a:solidFill>
                  <a:latin typeface="MS Gothic"/>
                  <a:ea typeface="MS Gothic"/>
                  <a:cs typeface="MS Gothic"/>
                  <a:sym typeface="MS Gothic"/>
                </a:rPr>
                <a:t>できます</a:t>
              </a:r>
              <a:endParaRPr dirty="0"/>
            </a:p>
          </p:txBody>
        </p:sp>
      </p:grpSp>
      <p:sp>
        <p:nvSpPr>
          <p:cNvPr id="6" name="Google Shape;131;p1">
            <a:extLst>
              <a:ext uri="{FF2B5EF4-FFF2-40B4-BE49-F238E27FC236}">
                <a16:creationId xmlns:a16="http://schemas.microsoft.com/office/drawing/2014/main" id="{886E3AAA-7F6B-947B-5364-2C9666EC6A08}"/>
              </a:ext>
            </a:extLst>
          </p:cNvPr>
          <p:cNvSpPr/>
          <p:nvPr/>
        </p:nvSpPr>
        <p:spPr>
          <a:xfrm>
            <a:off x="2150039" y="254980"/>
            <a:ext cx="2875322" cy="35815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32;p1">
            <a:extLst>
              <a:ext uri="{FF2B5EF4-FFF2-40B4-BE49-F238E27FC236}">
                <a16:creationId xmlns:a16="http://schemas.microsoft.com/office/drawing/2014/main" id="{37C09FAF-4558-D6FC-C682-EB5F7E82C4FB}"/>
              </a:ext>
            </a:extLst>
          </p:cNvPr>
          <p:cNvSpPr/>
          <p:nvPr/>
        </p:nvSpPr>
        <p:spPr>
          <a:xfrm>
            <a:off x="1961509" y="255208"/>
            <a:ext cx="356726" cy="3576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133;p1">
            <a:extLst>
              <a:ext uri="{FF2B5EF4-FFF2-40B4-BE49-F238E27FC236}">
                <a16:creationId xmlns:a16="http://schemas.microsoft.com/office/drawing/2014/main" id="{DB4C87B0-EC1C-D12C-C09F-8C5727AC4525}"/>
              </a:ext>
            </a:extLst>
          </p:cNvPr>
          <p:cNvSpPr/>
          <p:nvPr/>
        </p:nvSpPr>
        <p:spPr>
          <a:xfrm>
            <a:off x="4866113" y="255207"/>
            <a:ext cx="356726" cy="3576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134;p1">
            <a:extLst>
              <a:ext uri="{FF2B5EF4-FFF2-40B4-BE49-F238E27FC236}">
                <a16:creationId xmlns:a16="http://schemas.microsoft.com/office/drawing/2014/main" id="{3FCB0604-C3E6-4170-525F-BE71EC25B57D}"/>
              </a:ext>
            </a:extLst>
          </p:cNvPr>
          <p:cNvSpPr/>
          <p:nvPr/>
        </p:nvSpPr>
        <p:spPr>
          <a:xfrm>
            <a:off x="4993956" y="401080"/>
            <a:ext cx="66636" cy="66636"/>
          </a:xfrm>
          <a:prstGeom prst="ellipse">
            <a:avLst/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35;p1">
            <a:extLst>
              <a:ext uri="{FF2B5EF4-FFF2-40B4-BE49-F238E27FC236}">
                <a16:creationId xmlns:a16="http://schemas.microsoft.com/office/drawing/2014/main" id="{7342795C-B4F0-8ABE-8546-A59B157E80B6}"/>
              </a:ext>
            </a:extLst>
          </p:cNvPr>
          <p:cNvSpPr/>
          <p:nvPr/>
        </p:nvSpPr>
        <p:spPr>
          <a:xfrm>
            <a:off x="2124966" y="400859"/>
            <a:ext cx="66636" cy="66636"/>
          </a:xfrm>
          <a:prstGeom prst="ellipse">
            <a:avLst/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36;p1">
            <a:extLst>
              <a:ext uri="{FF2B5EF4-FFF2-40B4-BE49-F238E27FC236}">
                <a16:creationId xmlns:a16="http://schemas.microsoft.com/office/drawing/2014/main" id="{FAE568C1-57A6-49C8-3C3B-CF25EDA3EFF8}"/>
              </a:ext>
            </a:extLst>
          </p:cNvPr>
          <p:cNvSpPr txBox="1">
            <a:spLocks/>
          </p:cNvSpPr>
          <p:nvPr/>
        </p:nvSpPr>
        <p:spPr>
          <a:xfrm>
            <a:off x="1961509" y="285018"/>
            <a:ext cx="3261330" cy="34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Calibri"/>
              <a:buNone/>
              <a:defRPr sz="4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EE968F"/>
              </a:buClr>
              <a:buSzPts val="1800"/>
              <a:buFont typeface="Arial"/>
              <a:buNone/>
            </a:pPr>
            <a:r>
              <a:rPr lang="ja-JP" altLang="en-US" sz="1800">
                <a:solidFill>
                  <a:srgbClr val="EE968F"/>
                </a:solidFill>
                <a:latin typeface="Arial"/>
                <a:ea typeface="Arial"/>
                <a:cs typeface="Arial"/>
                <a:sym typeface="Arial"/>
              </a:rPr>
              <a:t>◯ ◯ ◯（店舗名）</a:t>
            </a:r>
            <a:endParaRPr lang="ja-JP" altLang="en-US" dirty="0"/>
          </a:p>
        </p:txBody>
      </p:sp>
      <p:sp>
        <p:nvSpPr>
          <p:cNvPr id="12" name="Google Shape;101;p1">
            <a:extLst>
              <a:ext uri="{FF2B5EF4-FFF2-40B4-BE49-F238E27FC236}">
                <a16:creationId xmlns:a16="http://schemas.microsoft.com/office/drawing/2014/main" id="{22ECD0B3-E2CB-A6C2-DC15-CAF13B905F5B}"/>
              </a:ext>
            </a:extLst>
          </p:cNvPr>
          <p:cNvSpPr txBox="1"/>
          <p:nvPr/>
        </p:nvSpPr>
        <p:spPr>
          <a:xfrm>
            <a:off x="325277" y="605637"/>
            <a:ext cx="6909121" cy="628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ja-JP" sz="4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お支払い</a:t>
            </a:r>
            <a:r>
              <a:rPr lang="ja-JP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はぜひ</a:t>
            </a:r>
            <a:r>
              <a:rPr lang="ja-JP" sz="4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ふるさと納税</a:t>
            </a:r>
            <a:r>
              <a:rPr lang="ja-JP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で</a:t>
            </a:r>
            <a:r>
              <a:rPr lang="ja-JP" sz="3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‼</a:t>
            </a:r>
            <a:endParaRPr sz="31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" name="Google Shape;127;p1">
            <a:extLst>
              <a:ext uri="{FF2B5EF4-FFF2-40B4-BE49-F238E27FC236}">
                <a16:creationId xmlns:a16="http://schemas.microsoft.com/office/drawing/2014/main" id="{3D330720-F08D-F52B-38BF-6CC2925E2598}"/>
              </a:ext>
            </a:extLst>
          </p:cNvPr>
          <p:cNvGrpSpPr/>
          <p:nvPr/>
        </p:nvGrpSpPr>
        <p:grpSpPr>
          <a:xfrm rot="18670944">
            <a:off x="698129" y="3855210"/>
            <a:ext cx="1200813" cy="1393703"/>
            <a:chOff x="532332" y="3696167"/>
            <a:chExt cx="771325" cy="895225"/>
          </a:xfrm>
        </p:grpSpPr>
        <p:sp>
          <p:nvSpPr>
            <p:cNvPr id="14" name="Google Shape;128;p1">
              <a:extLst>
                <a:ext uri="{FF2B5EF4-FFF2-40B4-BE49-F238E27FC236}">
                  <a16:creationId xmlns:a16="http://schemas.microsoft.com/office/drawing/2014/main" id="{E212D1DD-ECFF-4A2F-819A-9805D25A5C17}"/>
                </a:ext>
              </a:extLst>
            </p:cNvPr>
            <p:cNvSpPr/>
            <p:nvPr/>
          </p:nvSpPr>
          <p:spPr>
            <a:xfrm>
              <a:off x="532332" y="3696167"/>
              <a:ext cx="771325" cy="771325"/>
            </a:xfrm>
            <a:prstGeom prst="ellipse">
              <a:avLst/>
            </a:prstGeom>
            <a:solidFill>
              <a:srgbClr val="DB405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29;p1">
              <a:extLst>
                <a:ext uri="{FF2B5EF4-FFF2-40B4-BE49-F238E27FC236}">
                  <a16:creationId xmlns:a16="http://schemas.microsoft.com/office/drawing/2014/main" id="{E3E5A3DE-414C-8135-D73F-9CDF99E32CE9}"/>
                </a:ext>
              </a:extLst>
            </p:cNvPr>
            <p:cNvSpPr/>
            <p:nvPr/>
          </p:nvSpPr>
          <p:spPr>
            <a:xfrm rot="10800000">
              <a:off x="829494" y="4446893"/>
              <a:ext cx="189921" cy="144499"/>
            </a:xfrm>
            <a:prstGeom prst="triangle">
              <a:avLst>
                <a:gd name="adj" fmla="val 50000"/>
              </a:avLst>
            </a:prstGeom>
            <a:solidFill>
              <a:srgbClr val="DB405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Google Shape;130;p1">
            <a:extLst>
              <a:ext uri="{FF2B5EF4-FFF2-40B4-BE49-F238E27FC236}">
                <a16:creationId xmlns:a16="http://schemas.microsoft.com/office/drawing/2014/main" id="{22F4CA67-BF38-0DB3-D79D-03556BAE2AE5}"/>
              </a:ext>
            </a:extLst>
          </p:cNvPr>
          <p:cNvSpPr txBox="1"/>
          <p:nvPr/>
        </p:nvSpPr>
        <p:spPr>
          <a:xfrm>
            <a:off x="677846" y="4039953"/>
            <a:ext cx="1133537" cy="948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S Gothic"/>
              <a:buNone/>
            </a:pPr>
            <a:r>
              <a:rPr lang="ja-JP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登録から</a:t>
            </a:r>
            <a:endParaRPr b="1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S Gothic"/>
              <a:buNone/>
            </a:pPr>
            <a:r>
              <a:rPr lang="ja-JP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寄附まで</a:t>
            </a:r>
            <a:endParaRPr b="1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S Gothic"/>
              <a:buNone/>
            </a:pPr>
            <a:r>
              <a:rPr lang="ja-JP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約</a:t>
            </a:r>
            <a:r>
              <a:rPr lang="en-US" altLang="ja-JP" sz="3600" b="1" i="0" u="none" strike="noStrike" cap="none" dirty="0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  </a:t>
            </a:r>
            <a:r>
              <a:rPr lang="ja-JP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分</a:t>
            </a:r>
            <a:endParaRPr dirty="0"/>
          </a:p>
        </p:txBody>
      </p:sp>
      <p:sp>
        <p:nvSpPr>
          <p:cNvPr id="17" name="Google Shape;130;p1">
            <a:extLst>
              <a:ext uri="{FF2B5EF4-FFF2-40B4-BE49-F238E27FC236}">
                <a16:creationId xmlns:a16="http://schemas.microsoft.com/office/drawing/2014/main" id="{47FA9AE4-7B52-5935-A7BB-3D16F00EDD28}"/>
              </a:ext>
            </a:extLst>
          </p:cNvPr>
          <p:cNvSpPr txBox="1"/>
          <p:nvPr/>
        </p:nvSpPr>
        <p:spPr>
          <a:xfrm>
            <a:off x="982069" y="4448719"/>
            <a:ext cx="508842" cy="60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S Gothic"/>
              <a:buNone/>
            </a:pPr>
            <a:r>
              <a:rPr lang="ja-JP" sz="40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３</a:t>
            </a:r>
            <a:endParaRPr sz="4000" dirty="0"/>
          </a:p>
        </p:txBody>
      </p:sp>
      <p:cxnSp>
        <p:nvCxnSpPr>
          <p:cNvPr id="18" name="Google Shape;115;p1">
            <a:extLst>
              <a:ext uri="{FF2B5EF4-FFF2-40B4-BE49-F238E27FC236}">
                <a16:creationId xmlns:a16="http://schemas.microsoft.com/office/drawing/2014/main" id="{88C20B73-2F45-1F89-D187-AAEB68060F2B}"/>
              </a:ext>
            </a:extLst>
          </p:cNvPr>
          <p:cNvCxnSpPr>
            <a:cxnSpLocks/>
          </p:cNvCxnSpPr>
          <p:nvPr/>
        </p:nvCxnSpPr>
        <p:spPr>
          <a:xfrm>
            <a:off x="1951631" y="5051292"/>
            <a:ext cx="3685471" cy="0"/>
          </a:xfrm>
          <a:prstGeom prst="straightConnector1">
            <a:avLst/>
          </a:prstGeom>
          <a:noFill/>
          <a:ln w="44450" cap="flat" cmpd="sng">
            <a:solidFill>
              <a:srgbClr val="EE968F"/>
            </a:solidFill>
            <a:prstDash val="sysDot"/>
            <a:miter lim="800000"/>
            <a:headEnd type="none" w="sm" len="sm"/>
            <a:tailEnd type="none" w="sm" len="sm"/>
          </a:ln>
        </p:spPr>
      </p:cxnSp>
      <p:pic>
        <p:nvPicPr>
          <p:cNvPr id="29" name="図 28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F5ACD473-8276-E1FF-ADA2-D34E34B5A20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82923" y="6043533"/>
            <a:ext cx="1670176" cy="2277513"/>
          </a:xfrm>
          <a:prstGeom prst="rect">
            <a:avLst/>
          </a:prstGeom>
        </p:spPr>
      </p:pic>
      <p:sp>
        <p:nvSpPr>
          <p:cNvPr id="30" name="Google Shape;139;p1">
            <a:extLst>
              <a:ext uri="{FF2B5EF4-FFF2-40B4-BE49-F238E27FC236}">
                <a16:creationId xmlns:a16="http://schemas.microsoft.com/office/drawing/2014/main" id="{631465B2-C07E-591C-4B66-3749BDB6FA1A}"/>
              </a:ext>
            </a:extLst>
          </p:cNvPr>
          <p:cNvSpPr txBox="1"/>
          <p:nvPr/>
        </p:nvSpPr>
        <p:spPr>
          <a:xfrm>
            <a:off x="2162558" y="7171350"/>
            <a:ext cx="1310906" cy="163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"/>
              <a:buFont typeface="MS Gothic"/>
              <a:buNone/>
            </a:pPr>
            <a:r>
              <a:rPr lang="ja-JP" altLang="en-US" sz="55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○○返礼品名</a:t>
            </a:r>
            <a:endParaRPr dirty="0"/>
          </a:p>
        </p:txBody>
      </p:sp>
      <p:sp>
        <p:nvSpPr>
          <p:cNvPr id="31" name="Google Shape;140;p1">
            <a:extLst>
              <a:ext uri="{FF2B5EF4-FFF2-40B4-BE49-F238E27FC236}">
                <a16:creationId xmlns:a16="http://schemas.microsoft.com/office/drawing/2014/main" id="{4023515F-B7CD-252D-E4F9-86C1EAC19888}"/>
              </a:ext>
            </a:extLst>
          </p:cNvPr>
          <p:cNvSpPr txBox="1"/>
          <p:nvPr/>
        </p:nvSpPr>
        <p:spPr>
          <a:xfrm>
            <a:off x="2497303" y="7056310"/>
            <a:ext cx="619530" cy="112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MS Gothic"/>
              <a:buNone/>
            </a:pPr>
            <a:r>
              <a:rPr lang="ja-JP" sz="35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○○（</a:t>
            </a:r>
            <a:r>
              <a:rPr lang="ja-JP" altLang="en-US" sz="35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店舗名</a:t>
            </a:r>
            <a:r>
              <a:rPr lang="ja-JP" sz="35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）</a:t>
            </a:r>
            <a:endParaRPr sz="350" b="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</p:txBody>
      </p:sp>
      <p:sp>
        <p:nvSpPr>
          <p:cNvPr id="32" name="Google Shape;143;p1">
            <a:extLst>
              <a:ext uri="{FF2B5EF4-FFF2-40B4-BE49-F238E27FC236}">
                <a16:creationId xmlns:a16="http://schemas.microsoft.com/office/drawing/2014/main" id="{C5D4A6E7-C4E3-8AAB-AC35-D27A82AD17E9}"/>
              </a:ext>
            </a:extLst>
          </p:cNvPr>
          <p:cNvSpPr txBox="1"/>
          <p:nvPr/>
        </p:nvSpPr>
        <p:spPr>
          <a:xfrm>
            <a:off x="2173759" y="7447832"/>
            <a:ext cx="669966" cy="155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9037"/>
              </a:buClr>
              <a:buSzPts val="650"/>
              <a:buFont typeface="MS Gothic"/>
              <a:buNone/>
            </a:pPr>
            <a:r>
              <a:rPr lang="ja-JP" sz="650" b="1" i="0" u="none" strike="noStrike" cap="none">
                <a:solidFill>
                  <a:srgbClr val="AE9037"/>
                </a:solidFill>
                <a:latin typeface="MS Gothic"/>
                <a:ea typeface="MS Gothic"/>
                <a:cs typeface="MS Gothic"/>
                <a:sym typeface="MS Gothic"/>
              </a:rPr>
              <a:t>XX,XXX円</a:t>
            </a:r>
            <a:endParaRPr dirty="0"/>
          </a:p>
        </p:txBody>
      </p:sp>
      <p:sp>
        <p:nvSpPr>
          <p:cNvPr id="36" name="角丸四角形 35">
            <a:extLst>
              <a:ext uri="{FF2B5EF4-FFF2-40B4-BE49-F238E27FC236}">
                <a16:creationId xmlns:a16="http://schemas.microsoft.com/office/drawing/2014/main" id="{C987517A-87C4-DA62-F96C-5D4E746D2753}"/>
              </a:ext>
            </a:extLst>
          </p:cNvPr>
          <p:cNvSpPr/>
          <p:nvPr/>
        </p:nvSpPr>
        <p:spPr>
          <a:xfrm>
            <a:off x="2245257" y="7069431"/>
            <a:ext cx="314624" cy="84443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4" name="Google Shape;84;p1">
            <a:extLst>
              <a:ext uri="{FF2B5EF4-FFF2-40B4-BE49-F238E27FC236}">
                <a16:creationId xmlns:a16="http://schemas.microsoft.com/office/drawing/2014/main" id="{112385A9-211F-E6D0-E779-F1434234597B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 t="17294" b="5859"/>
          <a:stretch/>
        </p:blipFill>
        <p:spPr>
          <a:xfrm>
            <a:off x="2162100" y="6138770"/>
            <a:ext cx="1290488" cy="891872"/>
          </a:xfrm>
          <a:prstGeom prst="round2SameRect">
            <a:avLst/>
          </a:prstGeom>
          <a:noFill/>
          <a:ln>
            <a:noFill/>
          </a:ln>
          <a:effectLst/>
        </p:spPr>
      </p:pic>
      <p:sp>
        <p:nvSpPr>
          <p:cNvPr id="33" name="Google Shape;140;p1">
            <a:extLst>
              <a:ext uri="{FF2B5EF4-FFF2-40B4-BE49-F238E27FC236}">
                <a16:creationId xmlns:a16="http://schemas.microsoft.com/office/drawing/2014/main" id="{AD712B8F-2789-A058-3544-256DF0FF8A8A}"/>
              </a:ext>
            </a:extLst>
          </p:cNvPr>
          <p:cNvSpPr txBox="1"/>
          <p:nvPr/>
        </p:nvSpPr>
        <p:spPr>
          <a:xfrm>
            <a:off x="2181880" y="7053084"/>
            <a:ext cx="457735" cy="112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MS Gothic"/>
              <a:buNone/>
            </a:pPr>
            <a:r>
              <a:rPr lang="ja-JP" altLang="en-US" sz="350" b="0" i="0" u="none" strike="noStrike" cap="none">
                <a:solidFill>
                  <a:schemeClr val="bg1"/>
                </a:solidFill>
                <a:latin typeface="MS Gothic"/>
                <a:ea typeface="MS Gothic"/>
                <a:cs typeface="MS Gothic"/>
                <a:sym typeface="MS Gothic"/>
              </a:rPr>
              <a:t>カテゴリー名</a:t>
            </a:r>
            <a:endParaRPr sz="350" b="0" i="0" u="none" strike="noStrike" cap="none" dirty="0">
              <a:solidFill>
                <a:schemeClr val="bg1"/>
              </a:solidFill>
              <a:latin typeface="MS Gothic"/>
              <a:ea typeface="MS Gothic"/>
              <a:cs typeface="MS Gothic"/>
              <a:sym typeface="MS Gothic"/>
            </a:endParaRPr>
          </a:p>
        </p:txBody>
      </p:sp>
      <p:sp>
        <p:nvSpPr>
          <p:cNvPr id="37" name="Google Shape;106;p1">
            <a:extLst>
              <a:ext uri="{FF2B5EF4-FFF2-40B4-BE49-F238E27FC236}">
                <a16:creationId xmlns:a16="http://schemas.microsoft.com/office/drawing/2014/main" id="{7F9B2679-93C5-C818-869C-56A2519EE50B}"/>
              </a:ext>
            </a:extLst>
          </p:cNvPr>
          <p:cNvSpPr txBox="1"/>
          <p:nvPr/>
        </p:nvSpPr>
        <p:spPr>
          <a:xfrm>
            <a:off x="2098796" y="5834653"/>
            <a:ext cx="1467035" cy="1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en-US" sz="600" dirty="0">
                <a:solidFill>
                  <a:schemeClr val="dk1"/>
                </a:solidFill>
                <a:latin typeface="MS Gothic"/>
                <a:ea typeface="MS Gothic"/>
                <a:sym typeface="MS Gothic"/>
              </a:rPr>
              <a:t>※</a:t>
            </a:r>
            <a:r>
              <a:rPr lang="en-US" sz="600" dirty="0" err="1">
                <a:solidFill>
                  <a:schemeClr val="dk1"/>
                </a:solidFill>
                <a:latin typeface="MS Gothic"/>
                <a:ea typeface="MS Gothic"/>
                <a:sym typeface="MS Gothic"/>
              </a:rPr>
              <a:t>ご登録なしでも寄附いただけます</a:t>
            </a:r>
            <a:endParaRPr sz="600" dirty="0"/>
          </a:p>
        </p:txBody>
      </p:sp>
      <p:sp>
        <p:nvSpPr>
          <p:cNvPr id="40" name="Google Shape;93;p1">
            <a:extLst>
              <a:ext uri="{FF2B5EF4-FFF2-40B4-BE49-F238E27FC236}">
                <a16:creationId xmlns:a16="http://schemas.microsoft.com/office/drawing/2014/main" id="{E9286254-E3C3-7D00-5F8E-9C3BA9243B98}"/>
              </a:ext>
            </a:extLst>
          </p:cNvPr>
          <p:cNvSpPr/>
          <p:nvPr/>
        </p:nvSpPr>
        <p:spPr>
          <a:xfrm>
            <a:off x="1922885" y="9515705"/>
            <a:ext cx="5281715" cy="4292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112;p1">
            <a:extLst>
              <a:ext uri="{FF2B5EF4-FFF2-40B4-BE49-F238E27FC236}">
                <a16:creationId xmlns:a16="http://schemas.microsoft.com/office/drawing/2014/main" id="{520AAE8D-31C4-DCF6-9134-0CF6E7C323BD}"/>
              </a:ext>
            </a:extLst>
          </p:cNvPr>
          <p:cNvSpPr txBox="1"/>
          <p:nvPr/>
        </p:nvSpPr>
        <p:spPr>
          <a:xfrm>
            <a:off x="1645019" y="9515166"/>
            <a:ext cx="996043" cy="432398"/>
          </a:xfrm>
          <a:prstGeom prst="rect">
            <a:avLst/>
          </a:prstGeom>
          <a:solidFill>
            <a:srgbClr val="DB40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MS Gothic"/>
              <a:buNone/>
            </a:pPr>
            <a:r>
              <a:rPr lang="ja-JP" sz="9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寄附についての</a:t>
            </a:r>
            <a:endParaRPr sz="900" b="1" i="0" u="none" strike="noStrike" cap="none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MS Gothic"/>
              <a:buNone/>
            </a:pPr>
            <a:r>
              <a:rPr lang="ja-JP" sz="9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お問い合わせ</a:t>
            </a:r>
            <a:endParaRPr/>
          </a:p>
        </p:txBody>
      </p:sp>
      <p:sp>
        <p:nvSpPr>
          <p:cNvPr id="42" name="Google Shape;113;p1">
            <a:extLst>
              <a:ext uri="{FF2B5EF4-FFF2-40B4-BE49-F238E27FC236}">
                <a16:creationId xmlns:a16="http://schemas.microsoft.com/office/drawing/2014/main" id="{2797EDD6-CBE5-B554-962E-A110A6F37DA2}"/>
              </a:ext>
            </a:extLst>
          </p:cNvPr>
          <p:cNvSpPr txBox="1"/>
          <p:nvPr/>
        </p:nvSpPr>
        <p:spPr>
          <a:xfrm>
            <a:off x="2701581" y="9521499"/>
            <a:ext cx="4508716" cy="423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○○（自治体名）○○課 営業時間：0:00～00:00 定休日：ダミーダミー</a:t>
            </a:r>
            <a:endParaRPr sz="900" b="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TEL：000-00-0000 MAIL：example@example.com</a:t>
            </a:r>
            <a:endParaRPr dirty="0"/>
          </a:p>
        </p:txBody>
      </p:sp>
      <p:sp>
        <p:nvSpPr>
          <p:cNvPr id="43" name="Google Shape;124;p1">
            <a:extLst>
              <a:ext uri="{FF2B5EF4-FFF2-40B4-BE49-F238E27FC236}">
                <a16:creationId xmlns:a16="http://schemas.microsoft.com/office/drawing/2014/main" id="{2C0E1AF0-A275-1966-33BA-3515CD98072D}"/>
              </a:ext>
            </a:extLst>
          </p:cNvPr>
          <p:cNvSpPr/>
          <p:nvPr/>
        </p:nvSpPr>
        <p:spPr>
          <a:xfrm rot="5400000">
            <a:off x="2600167" y="9675728"/>
            <a:ext cx="143203" cy="123451"/>
          </a:xfrm>
          <a:prstGeom prst="triangle">
            <a:avLst>
              <a:gd name="adj" fmla="val 50000"/>
            </a:avLst>
          </a:prstGeom>
          <a:solidFill>
            <a:srgbClr val="DB40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156;p1">
            <a:extLst>
              <a:ext uri="{FF2B5EF4-FFF2-40B4-BE49-F238E27FC236}">
                <a16:creationId xmlns:a16="http://schemas.microsoft.com/office/drawing/2014/main" id="{58909518-061A-6F41-9746-A5740342FFF7}"/>
              </a:ext>
            </a:extLst>
          </p:cNvPr>
          <p:cNvSpPr txBox="1"/>
          <p:nvPr/>
        </p:nvSpPr>
        <p:spPr>
          <a:xfrm>
            <a:off x="719458" y="9522040"/>
            <a:ext cx="1095772" cy="423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8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○○（自治体名）</a:t>
            </a:r>
            <a:endParaRPr sz="800" b="1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8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ふるさと納税</a:t>
            </a:r>
            <a:endParaRPr dirty="0"/>
          </a:p>
        </p:txBody>
      </p:sp>
      <p:sp>
        <p:nvSpPr>
          <p:cNvPr id="45" name="Google Shape;157;p1">
            <a:extLst>
              <a:ext uri="{FF2B5EF4-FFF2-40B4-BE49-F238E27FC236}">
                <a16:creationId xmlns:a16="http://schemas.microsoft.com/office/drawing/2014/main" id="{80726F66-7F7E-04E1-F46B-CB08C144B2C2}"/>
              </a:ext>
            </a:extLst>
          </p:cNvPr>
          <p:cNvSpPr/>
          <p:nvPr/>
        </p:nvSpPr>
        <p:spPr>
          <a:xfrm>
            <a:off x="359837" y="9518064"/>
            <a:ext cx="398831" cy="419498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ロゴ</a:t>
            </a:r>
            <a:endParaRPr sz="800" dirty="0"/>
          </a:p>
        </p:txBody>
      </p:sp>
      <p:sp>
        <p:nvSpPr>
          <p:cNvPr id="46" name="Google Shape;89;p1">
            <a:extLst>
              <a:ext uri="{FF2B5EF4-FFF2-40B4-BE49-F238E27FC236}">
                <a16:creationId xmlns:a16="http://schemas.microsoft.com/office/drawing/2014/main" id="{139F1D98-529D-3D48-AED5-2EE3AA438263}"/>
              </a:ext>
            </a:extLst>
          </p:cNvPr>
          <p:cNvSpPr/>
          <p:nvPr/>
        </p:nvSpPr>
        <p:spPr>
          <a:xfrm>
            <a:off x="359836" y="8614938"/>
            <a:ext cx="6839999" cy="64968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110;p1">
            <a:extLst>
              <a:ext uri="{FF2B5EF4-FFF2-40B4-BE49-F238E27FC236}">
                <a16:creationId xmlns:a16="http://schemas.microsoft.com/office/drawing/2014/main" id="{411CADA2-78EE-B2D4-AF85-FEED0C27724F}"/>
              </a:ext>
            </a:extLst>
          </p:cNvPr>
          <p:cNvSpPr txBox="1"/>
          <p:nvPr/>
        </p:nvSpPr>
        <p:spPr>
          <a:xfrm>
            <a:off x="1794229" y="8614196"/>
            <a:ext cx="5373188" cy="64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S Gothic"/>
              <a:buNone/>
            </a:pPr>
            <a:r>
              <a:rPr lang="ja-JP" sz="9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ふるさと納税とは、生まれ育った故郷や応援したい自治体に寄附が</a:t>
            </a:r>
            <a:r>
              <a:rPr lang="ja-JP" altLang="en-US" sz="9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でき</a:t>
            </a:r>
            <a:r>
              <a:rPr lang="ja-JP" sz="9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る制度です。手続きをすると、寄附金のうち2,000円を超える部分については所得税の還付、住民税の控除が受けられます。あなた自身で寄附金の使い道を指定でき、地域の特産品などのお礼の品ももらえる魅力的な仕組みです。</a:t>
            </a:r>
            <a:endParaRPr dirty="0"/>
          </a:p>
        </p:txBody>
      </p:sp>
      <p:sp>
        <p:nvSpPr>
          <p:cNvPr id="49" name="Google Shape;90;p1">
            <a:extLst>
              <a:ext uri="{FF2B5EF4-FFF2-40B4-BE49-F238E27FC236}">
                <a16:creationId xmlns:a16="http://schemas.microsoft.com/office/drawing/2014/main" id="{70C9270B-2272-A5C6-A741-73651970131C}"/>
              </a:ext>
            </a:extLst>
          </p:cNvPr>
          <p:cNvSpPr/>
          <p:nvPr/>
        </p:nvSpPr>
        <p:spPr>
          <a:xfrm>
            <a:off x="359837" y="8617105"/>
            <a:ext cx="1342844" cy="64968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91;p1">
            <a:extLst>
              <a:ext uri="{FF2B5EF4-FFF2-40B4-BE49-F238E27FC236}">
                <a16:creationId xmlns:a16="http://schemas.microsoft.com/office/drawing/2014/main" id="{3C8E4056-187F-EDFD-062E-4FD2C47C683E}"/>
              </a:ext>
            </a:extLst>
          </p:cNvPr>
          <p:cNvSpPr/>
          <p:nvPr/>
        </p:nvSpPr>
        <p:spPr>
          <a:xfrm rot="5400000">
            <a:off x="1628497" y="8862913"/>
            <a:ext cx="217961" cy="16837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92;p1">
            <a:extLst>
              <a:ext uri="{FF2B5EF4-FFF2-40B4-BE49-F238E27FC236}">
                <a16:creationId xmlns:a16="http://schemas.microsoft.com/office/drawing/2014/main" id="{8E7B41EF-8F8B-6CBE-C82E-84346D3EA402}"/>
              </a:ext>
            </a:extLst>
          </p:cNvPr>
          <p:cNvSpPr txBox="1"/>
          <p:nvPr/>
        </p:nvSpPr>
        <p:spPr>
          <a:xfrm>
            <a:off x="360694" y="8627553"/>
            <a:ext cx="1433535" cy="64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S Gothic"/>
              <a:buNone/>
            </a:pPr>
            <a:r>
              <a:rPr lang="ja-JP" sz="1100" b="1" i="0" u="none" strike="noStrike" cap="none" spc="-11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ふるさと納税とは？</a:t>
            </a:r>
            <a:endParaRPr spc="-11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テキスト&#10;&#10;自動的に生成された説明">
            <a:extLst>
              <a:ext uri="{FF2B5EF4-FFF2-40B4-BE49-F238E27FC236}">
                <a16:creationId xmlns:a16="http://schemas.microsoft.com/office/drawing/2014/main" id="{2A3FBF91-7ABC-6457-9D2C-06D80A464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7559674" cy="1059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71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"/>
          <p:cNvSpPr/>
          <p:nvPr/>
        </p:nvSpPr>
        <p:spPr>
          <a:xfrm>
            <a:off x="179388" y="196850"/>
            <a:ext cx="7200900" cy="711747"/>
          </a:xfrm>
          <a:prstGeom prst="rect">
            <a:avLst/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1275361" y="1960859"/>
            <a:ext cx="5008954" cy="67700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D8D8D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2"/>
          <p:cNvPicPr preferRelativeResize="0"/>
          <p:nvPr/>
        </p:nvPicPr>
        <p:blipFill>
          <a:blip r:embed="rId3"/>
          <a:srcRect/>
          <a:stretch/>
        </p:blipFill>
        <p:spPr>
          <a:xfrm>
            <a:off x="1659720" y="2346465"/>
            <a:ext cx="4240236" cy="600046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"/>
          <p:cNvSpPr/>
          <p:nvPr/>
        </p:nvSpPr>
        <p:spPr>
          <a:xfrm>
            <a:off x="2927544" y="2499895"/>
            <a:ext cx="1482085" cy="200526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1627163" y="3023937"/>
            <a:ext cx="4300395" cy="1927726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"/>
          <p:cNvSpPr/>
          <p:nvPr/>
        </p:nvSpPr>
        <p:spPr>
          <a:xfrm rot="21159375">
            <a:off x="4226974" y="3259383"/>
            <a:ext cx="905241" cy="620405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"/>
          <p:cNvSpPr/>
          <p:nvPr/>
        </p:nvSpPr>
        <p:spPr>
          <a:xfrm rot="502323">
            <a:off x="4824132" y="3627823"/>
            <a:ext cx="929514" cy="628562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2818051" y="5740149"/>
            <a:ext cx="876982" cy="551029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2879539" y="6299627"/>
            <a:ext cx="431955" cy="344227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1820766" y="5740149"/>
            <a:ext cx="876982" cy="861177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1820766" y="6643854"/>
            <a:ext cx="876982" cy="310399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1850189" y="7566500"/>
            <a:ext cx="580190" cy="107199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1850188" y="7704910"/>
            <a:ext cx="734915" cy="230585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3111529" y="7673699"/>
            <a:ext cx="2597957" cy="261796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3" name="Google Shape;183;p2"/>
          <p:cNvCxnSpPr/>
          <p:nvPr/>
        </p:nvCxnSpPr>
        <p:spPr>
          <a:xfrm rot="10800000">
            <a:off x="2955147" y="1719799"/>
            <a:ext cx="551062" cy="780096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4" name="Google Shape;184;p2"/>
          <p:cNvCxnSpPr/>
          <p:nvPr/>
        </p:nvCxnSpPr>
        <p:spPr>
          <a:xfrm rot="10800000" flipH="1">
            <a:off x="5722919" y="1645305"/>
            <a:ext cx="236044" cy="1378632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5" name="Google Shape;185;p2"/>
          <p:cNvCxnSpPr/>
          <p:nvPr/>
        </p:nvCxnSpPr>
        <p:spPr>
          <a:xfrm rot="10800000">
            <a:off x="1060840" y="5762607"/>
            <a:ext cx="765582" cy="469935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6" name="Google Shape;186;p2"/>
          <p:cNvCxnSpPr>
            <a:endCxn id="187" idx="0"/>
          </p:cNvCxnSpPr>
          <p:nvPr/>
        </p:nvCxnSpPr>
        <p:spPr>
          <a:xfrm flipH="1">
            <a:off x="771614" y="6817270"/>
            <a:ext cx="1054800" cy="2238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2"/>
          <p:cNvCxnSpPr/>
          <p:nvPr/>
        </p:nvCxnSpPr>
        <p:spPr>
          <a:xfrm flipH="1">
            <a:off x="3690878" y="4889064"/>
            <a:ext cx="2976644" cy="1125677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1" name="Google Shape;191;p2"/>
          <p:cNvCxnSpPr>
            <a:cxnSpLocks/>
            <a:endCxn id="198" idx="1"/>
          </p:cNvCxnSpPr>
          <p:nvPr/>
        </p:nvCxnSpPr>
        <p:spPr>
          <a:xfrm>
            <a:off x="3311494" y="6479514"/>
            <a:ext cx="2807153" cy="413815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2"/>
          <p:cNvCxnSpPr/>
          <p:nvPr/>
        </p:nvCxnSpPr>
        <p:spPr>
          <a:xfrm flipH="1">
            <a:off x="751268" y="7609674"/>
            <a:ext cx="1108751" cy="449631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3" name="Google Shape;193;p2"/>
          <p:cNvCxnSpPr>
            <a:cxnSpLocks/>
            <a:stCxn id="181" idx="2"/>
          </p:cNvCxnSpPr>
          <p:nvPr/>
        </p:nvCxnSpPr>
        <p:spPr>
          <a:xfrm>
            <a:off x="2217646" y="7935495"/>
            <a:ext cx="212633" cy="11811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4" name="Google Shape;194;p2"/>
          <p:cNvCxnSpPr>
            <a:cxnSpLocks/>
            <a:endCxn id="182" idx="2"/>
          </p:cNvCxnSpPr>
          <p:nvPr/>
        </p:nvCxnSpPr>
        <p:spPr>
          <a:xfrm flipH="1" flipV="1">
            <a:off x="4410508" y="7935495"/>
            <a:ext cx="1065270" cy="1198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5" name="Google Shape;195;p2"/>
          <p:cNvSpPr txBox="1"/>
          <p:nvPr/>
        </p:nvSpPr>
        <p:spPr>
          <a:xfrm>
            <a:off x="2016428" y="1434410"/>
            <a:ext cx="159530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店舗の名前を入れます。</a:t>
            </a:r>
            <a:endParaRPr/>
          </a:p>
        </p:txBody>
      </p:sp>
      <p:sp>
        <p:nvSpPr>
          <p:cNvPr id="196" name="Google Shape;196;p2"/>
          <p:cNvSpPr txBox="1"/>
          <p:nvPr/>
        </p:nvSpPr>
        <p:spPr>
          <a:xfrm>
            <a:off x="4855971" y="1096017"/>
            <a:ext cx="1980029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メインとサブの画像を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「</a:t>
            </a:r>
            <a:r>
              <a:rPr lang="ja-JP" alt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画像</a:t>
            </a: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の変更」から置換します。</a:t>
            </a:r>
            <a:endParaRPr dirty="0"/>
          </a:p>
        </p:txBody>
      </p:sp>
      <p:sp>
        <p:nvSpPr>
          <p:cNvPr id="197" name="Google Shape;197;p2"/>
          <p:cNvSpPr txBox="1"/>
          <p:nvPr/>
        </p:nvSpPr>
        <p:spPr>
          <a:xfrm>
            <a:off x="6022454" y="4424291"/>
            <a:ext cx="146706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返礼品画像を「画像の変更」から置換します。</a:t>
            </a:r>
            <a:endParaRPr lang="ja-JP" altLang="en-US"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"/>
          <p:cNvSpPr txBox="1"/>
          <p:nvPr/>
        </p:nvSpPr>
        <p:spPr>
          <a:xfrm>
            <a:off x="6118647" y="6539406"/>
            <a:ext cx="133882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返礼品情報（カテゴリー名、店舗名、返礼品名、寄附金額）を入力します。</a:t>
            </a:r>
            <a:endParaRPr lang="ja-JP" altLang="en-US"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"/>
          <p:cNvSpPr txBox="1"/>
          <p:nvPr/>
        </p:nvSpPr>
        <p:spPr>
          <a:xfrm>
            <a:off x="4151437" y="9147700"/>
            <a:ext cx="249299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お問い合わせを受ける自治体名と課名、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営業時間、定休日、電話番号、メール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アドレスを入れます。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"/>
          <p:cNvSpPr txBox="1"/>
          <p:nvPr/>
        </p:nvSpPr>
        <p:spPr>
          <a:xfrm>
            <a:off x="1028071" y="9216073"/>
            <a:ext cx="236475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自治体のロゴ、自治体名を入れます。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"/>
          <p:cNvSpPr txBox="1"/>
          <p:nvPr/>
        </p:nvSpPr>
        <p:spPr>
          <a:xfrm>
            <a:off x="213685" y="8176023"/>
            <a:ext cx="82586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自治体名を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入れます。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"/>
          <p:cNvSpPr txBox="1"/>
          <p:nvPr/>
        </p:nvSpPr>
        <p:spPr>
          <a:xfrm>
            <a:off x="102200" y="7041070"/>
            <a:ext cx="133882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自治体名、店舗名、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弊社より発行された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URLを入れます。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"/>
          <p:cNvSpPr txBox="1"/>
          <p:nvPr/>
        </p:nvSpPr>
        <p:spPr>
          <a:xfrm>
            <a:off x="65749" y="4568429"/>
            <a:ext cx="1593970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弊社より発行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されたURLから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作成サイトを利用して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r>
              <a:rPr lang="ja-JP" alt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二次元バーコードを</a:t>
            </a:r>
            <a:endParaRPr lang="en-US" altLang="ja-JP"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作ります。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その後、「</a:t>
            </a:r>
            <a:r>
              <a:rPr lang="ja-JP" alt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画像</a:t>
            </a: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の変更」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から置換します。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"/>
          <p:cNvSpPr txBox="1"/>
          <p:nvPr/>
        </p:nvSpPr>
        <p:spPr>
          <a:xfrm>
            <a:off x="325277" y="174326"/>
            <a:ext cx="6909121" cy="628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ja-JP" altLang="en-US" sz="3100">
                <a:solidFill>
                  <a:schemeClr val="lt1"/>
                </a:solidFill>
              </a:rPr>
              <a:t>販促</a:t>
            </a:r>
            <a:r>
              <a:rPr lang="ja-JP" altLang="en-US" sz="31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チラシ</a:t>
            </a:r>
            <a:r>
              <a:rPr lang="en-US" altLang="ja-JP" sz="3100" b="0" u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altLang="ja-JP" sz="3100" b="0" u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A4)</a:t>
            </a:r>
            <a:r>
              <a:rPr lang="ja-JP" altLang="en-US" sz="31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の作り方</a:t>
            </a:r>
            <a:endParaRPr lang="ja-JP" altLang="en-US" sz="3200" dirty="0"/>
          </a:p>
        </p:txBody>
      </p:sp>
      <p:sp>
        <p:nvSpPr>
          <p:cNvPr id="2" name="Google Shape;199;p2">
            <a:extLst>
              <a:ext uri="{FF2B5EF4-FFF2-40B4-BE49-F238E27FC236}">
                <a16:creationId xmlns:a16="http://schemas.microsoft.com/office/drawing/2014/main" id="{4E515DC6-5311-6D4B-5D0C-F0903C109CA8}"/>
              </a:ext>
            </a:extLst>
          </p:cNvPr>
          <p:cNvSpPr txBox="1"/>
          <p:nvPr/>
        </p:nvSpPr>
        <p:spPr>
          <a:xfrm>
            <a:off x="4598320" y="9892016"/>
            <a:ext cx="249883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※</a:t>
            </a:r>
            <a:r>
              <a:rPr lang="en-US" sz="1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裏面のデータはそのまま使用ください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442</Words>
  <Application>Microsoft Macintosh PowerPoint</Application>
  <PresentationFormat>ユーザー設定</PresentationFormat>
  <Paragraphs>73</Paragraphs>
  <Slides>3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MS Gothic</vt:lpstr>
      <vt:lpstr>Arial</vt:lpstr>
      <vt:lpstr>Calibri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宇佐川 桂吾</dc:creator>
  <cp:lastModifiedBy>ふるさと納税03</cp:lastModifiedBy>
  <cp:revision>3</cp:revision>
  <dcterms:created xsi:type="dcterms:W3CDTF">2022-10-28T07:47:50Z</dcterms:created>
  <dcterms:modified xsi:type="dcterms:W3CDTF">2023-11-10T06:40:42Z</dcterms:modified>
</cp:coreProperties>
</file>